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02" autoAdjust="0"/>
    <p:restoredTop sz="94671" autoAdjust="0"/>
  </p:normalViewPr>
  <p:slideViewPr>
    <p:cSldViewPr>
      <p:cViewPr varScale="1">
        <p:scale>
          <a:sx n="70" d="100"/>
          <a:sy n="70" d="100"/>
        </p:scale>
        <p:origin x="-141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F4C5EEF-3055-40EE-AFD7-BD5A49F7A123}" type="datetimeFigureOut">
              <a:rPr lang="es-CO" smtClean="0"/>
              <a:t>03/04/2016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F4C5EEF-3055-40EE-AFD7-BD5A49F7A123}" type="datetimeFigureOut">
              <a:rPr lang="es-CO" smtClean="0"/>
              <a:t>03/04/2016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0A2149EA-1021-4B09-BD84-698B1B98263A}" type="slidenum">
              <a:rPr lang="es-CO" smtClean="0"/>
              <a:t>‹Nº›</a:t>
            </a:fld>
            <a:endParaRPr lang="es-CO"/>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F4C5EEF-3055-40EE-AFD7-BD5A49F7A123}" type="datetimeFigureOut">
              <a:rPr lang="es-CO" smtClean="0"/>
              <a:t>03/04/2016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CF4C5EEF-3055-40EE-AFD7-BD5A49F7A123}" type="datetimeFigureOut">
              <a:rPr lang="es-CO" smtClean="0"/>
              <a:t>03/04/2016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0A2149EA-1021-4B09-BD84-698B1B98263A}" type="slidenum">
              <a:rPr lang="es-CO" smtClean="0"/>
              <a:t>‹Nº›</a:t>
            </a:fld>
            <a:endParaRPr lang="es-CO"/>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F4C5EEF-3055-40EE-AFD7-BD5A49F7A123}" type="datetimeFigureOut">
              <a:rPr lang="es-CO" smtClean="0"/>
              <a:t>03/04/2016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F4C5EEF-3055-40EE-AFD7-BD5A49F7A123}" type="datetimeFigureOut">
              <a:rPr lang="es-CO" smtClean="0"/>
              <a:t>03/04/2016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F4C5EEF-3055-40EE-AFD7-BD5A49F7A123}" type="datetimeFigureOut">
              <a:rPr lang="es-CO" smtClean="0"/>
              <a:t>03/04/2016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F4C5EEF-3055-40EE-AFD7-BD5A49F7A123}" type="datetimeFigureOut">
              <a:rPr lang="es-CO" smtClean="0"/>
              <a:t>03/04/2016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0A2149EA-1021-4B09-BD84-698B1B98263A}" type="slidenum">
              <a:rPr lang="es-CO" smtClean="0"/>
              <a:t>‹Nº›</a:t>
            </a:fld>
            <a:endParaRPr lang="es-CO"/>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F4C5EEF-3055-40EE-AFD7-BD5A49F7A123}" type="datetimeFigureOut">
              <a:rPr lang="es-CO" smtClean="0"/>
              <a:t>03/04/2016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0A2149EA-1021-4B09-BD84-698B1B98263A}" type="slidenum">
              <a:rPr lang="es-CO" smtClean="0"/>
              <a:t>‹Nº›</a:t>
            </a:fld>
            <a:endParaRPr lang="es-CO"/>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F4C5EEF-3055-40EE-AFD7-BD5A49F7A123}" type="datetimeFigureOut">
              <a:rPr lang="es-CO" smtClean="0"/>
              <a:t>03/04/2016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0A2149EA-1021-4B09-BD84-698B1B98263A}"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F4C5EEF-3055-40EE-AFD7-BD5A49F7A123}" type="datetimeFigureOut">
              <a:rPr lang="es-CO" smtClean="0"/>
              <a:t>03/04/2016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0A2149EA-1021-4B09-BD84-698B1B98263A}" type="slidenum">
              <a:rPr lang="es-CO" smtClean="0"/>
              <a:t>‹Nº›</a:t>
            </a:fld>
            <a:endParaRPr lang="es-CO"/>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F4C5EEF-3055-40EE-AFD7-BD5A49F7A123}" type="datetimeFigureOut">
              <a:rPr lang="es-CO" smtClean="0"/>
              <a:t>03/04/2016</a:t>
            </a:fld>
            <a:endParaRPr lang="es-CO"/>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CO"/>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A2149EA-1021-4B09-BD84-698B1B98263A}" type="slidenum">
              <a:rPr lang="es-CO" smtClean="0"/>
              <a:t>‹Nº›</a:t>
            </a:fld>
            <a:endParaRPr lang="es-CO"/>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3.png"/><Relationship Id="rId2" Type="http://schemas.microsoft.com/office/2007/relationships/media" Target="../media/media1.wav"/><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wav"/><Relationship Id="rId7" Type="http://schemas.openxmlformats.org/officeDocument/2006/relationships/image" Target="../media/image5.png"/><Relationship Id="rId2" Type="http://schemas.microsoft.com/office/2007/relationships/media" Target="../media/media2.wav"/><Relationship Id="rId1" Type="http://schemas.openxmlformats.org/officeDocument/2006/relationships/tags" Target="../tags/tag2.xml"/><Relationship Id="rId6" Type="http://schemas.openxmlformats.org/officeDocument/2006/relationships/image" Target="../media/image4.jpg"/><Relationship Id="rId5" Type="http://schemas.openxmlformats.org/officeDocument/2006/relationships/audio" Target="../media/audio1.wav"/><Relationship Id="rId4"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audio" Target="../media/audio1.wav"/></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5.png"/><Relationship Id="rId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548681"/>
            <a:ext cx="7772400" cy="1080119"/>
          </a:xfrm>
        </p:spPr>
        <p:txBody>
          <a:bodyPr>
            <a:normAutofit fontScale="90000"/>
          </a:bodyPr>
          <a:lstStyle/>
          <a:p>
            <a:r>
              <a:rPr lang="es-CO" sz="6600" dirty="0" smtClean="0">
                <a:latin typeface="Aharoni" panose="02010803020104030203" pitchFamily="2" charset="-79"/>
                <a:cs typeface="Aharoni" panose="02010803020104030203" pitchFamily="2" charset="-79"/>
              </a:rPr>
              <a:t>La electricidad </a:t>
            </a:r>
            <a:endParaRPr lang="es-CO" sz="6600" dirty="0">
              <a:latin typeface="Aharoni" panose="02010803020104030203" pitchFamily="2" charset="-79"/>
              <a:cs typeface="Aharoni" panose="02010803020104030203" pitchFamily="2" charset="-79"/>
            </a:endParaRPr>
          </a:p>
        </p:txBody>
      </p:sp>
      <p:sp>
        <p:nvSpPr>
          <p:cNvPr id="3" name="2 Subtítulo"/>
          <p:cNvSpPr>
            <a:spLocks noGrp="1"/>
          </p:cNvSpPr>
          <p:nvPr>
            <p:ph type="subTitle" idx="1"/>
          </p:nvPr>
        </p:nvSpPr>
        <p:spPr>
          <a:xfrm>
            <a:off x="788981" y="1756847"/>
            <a:ext cx="5544616" cy="2248216"/>
          </a:xfrm>
        </p:spPr>
        <p:txBody>
          <a:bodyPr>
            <a:normAutofit fontScale="92500" lnSpcReduction="10000"/>
          </a:bodyPr>
          <a:lstStyle/>
          <a:p>
            <a:pPr marL="1714500" lvl="3" indent="-342900" algn="l">
              <a:buFont typeface="Wingdings" panose="05000000000000000000" pitchFamily="2" charset="2"/>
              <a:buChar char="Ø"/>
            </a:pPr>
            <a:r>
              <a:rPr lang="es-CO" b="1" i="1" dirty="0">
                <a:solidFill>
                  <a:schemeClr val="tx1"/>
                </a:solidFill>
                <a:latin typeface="+mj-lt"/>
                <a:cs typeface="Aharoni" panose="02010803020104030203" pitchFamily="2" charset="-79"/>
              </a:rPr>
              <a:t>La electricidad es un conjunto de fenómenos producidos por el movimiento y la interacción entre cargas eléctricas positivas y negativas de los cuerpos. Es también la rama de la Física que estudia este tipo de fenómenos eléctricos. Comúnmente se habla de electricidad para referirse a la corriente eléctrica.</a:t>
            </a:r>
          </a:p>
        </p:txBody>
      </p:sp>
      <p:sp>
        <p:nvSpPr>
          <p:cNvPr id="4" name="3 Rectángulo"/>
          <p:cNvSpPr/>
          <p:nvPr/>
        </p:nvSpPr>
        <p:spPr>
          <a:xfrm>
            <a:off x="755576" y="1556792"/>
            <a:ext cx="1492716" cy="400110"/>
          </a:xfrm>
          <a:prstGeom prst="rect">
            <a:avLst/>
          </a:prstGeom>
        </p:spPr>
        <p:txBody>
          <a:bodyPr wrap="none">
            <a:spAutoFit/>
          </a:bodyPr>
          <a:lstStyle/>
          <a:p>
            <a:pPr lvl="0" algn="ctr">
              <a:spcBef>
                <a:spcPct val="20000"/>
              </a:spcBef>
              <a:buClr>
                <a:srgbClr val="31B6FD"/>
              </a:buClr>
              <a:buSzPct val="100000"/>
            </a:pPr>
            <a:r>
              <a:rPr lang="es-CO" sz="2000" dirty="0">
                <a:solidFill>
                  <a:srgbClr val="FF0000"/>
                </a:solidFill>
                <a:latin typeface="Algerian" panose="04020705040A02060702" pitchFamily="82" charset="0"/>
                <a:cs typeface="Aharoni" panose="02010803020104030203" pitchFamily="2" charset="-79"/>
              </a:rPr>
              <a:t>definición</a:t>
            </a:r>
            <a:endParaRPr lang="es-CO" sz="2000" dirty="0">
              <a:solidFill>
                <a:srgbClr val="FF0000"/>
              </a:solidFill>
              <a:latin typeface="Algerian" panose="04020705040A02060702" pitchFamily="82" charset="0"/>
              <a:cs typeface="Aharoni" panose="02010803020104030203" pitchFamily="2" charset="-79"/>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3789040"/>
            <a:ext cx="3672408" cy="2859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4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756742883"/>
      </p:ext>
    </p:extLst>
  </p:cSld>
  <p:clrMapOvr>
    <a:masterClrMapping/>
  </p:clrMapOvr>
  <mc:AlternateContent xmlns:mc="http://schemas.openxmlformats.org/markup-compatibility/2006">
    <mc:Choice xmlns:p14="http://schemas.microsoft.com/office/powerpoint/2010/main" Requires="p14">
      <p:transition spd="med" p14:dur="700" advTm="6441">
        <p:fade/>
        <p:sndAc>
          <p:stSnd>
            <p:snd r:embed="rId5" name="voltage.wav"/>
          </p:stSnd>
        </p:sndAc>
      </p:transition>
    </mc:Choice>
    <mc:Fallback>
      <p:transition spd="med" advTm="6441">
        <p:fade/>
        <p:sndAc>
          <p:stSnd>
            <p:snd r:embed="rId5"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6" presetClass="exit" presetSubtype="0" fill="hold" nodeType="clickEffect">
                                  <p:stCondLst>
                                    <p:cond delay="0"/>
                                  </p:stCondLst>
                                  <p:childTnLst>
                                    <p:animEffect transition="out" filter="wipe(down)">
                                      <p:cBhvr>
                                        <p:cTn id="10" dur="180" accel="50000">
                                          <p:stCondLst>
                                            <p:cond delay="1820"/>
                                          </p:stCondLst>
                                        </p:cTn>
                                        <p:tgtEl>
                                          <p:spTgt spid="1026"/>
                                        </p:tgtEl>
                                      </p:cBhvr>
                                    </p:animEffect>
                                    <p:anim calcmode="lin" valueType="num">
                                      <p:cBhvr>
                                        <p:cTn id="11" dur="1822" tmFilter="0,0; 0.14,0.31; 0.43,0.73; 0.71,0.91; 1.0,1.0">
                                          <p:stCondLst>
                                            <p:cond delay="0"/>
                                          </p:stCondLst>
                                        </p:cTn>
                                        <p:tgtEl>
                                          <p:spTgt spid="1026"/>
                                        </p:tgtEl>
                                        <p:attrNameLst>
                                          <p:attrName>ppt_x</p:attrName>
                                        </p:attrNameLst>
                                      </p:cBhvr>
                                      <p:tavLst>
                                        <p:tav tm="0">
                                          <p:val>
                                            <p:strVal val="ppt_x"/>
                                          </p:val>
                                        </p:tav>
                                        <p:tav tm="100000">
                                          <p:val>
                                            <p:strVal val="#ppt_x+0.25"/>
                                          </p:val>
                                        </p:tav>
                                      </p:tavLst>
                                    </p:anim>
                                    <p:anim calcmode="lin" valueType="num">
                                      <p:cBhvr>
                                        <p:cTn id="12" dur="178">
                                          <p:stCondLst>
                                            <p:cond delay="1822"/>
                                          </p:stCondLst>
                                        </p:cTn>
                                        <p:tgtEl>
                                          <p:spTgt spid="1026"/>
                                        </p:tgtEl>
                                        <p:attrNameLst>
                                          <p:attrName>ppt_x</p:attrName>
                                        </p:attrNameLst>
                                      </p:cBhvr>
                                      <p:tavLst>
                                        <p:tav tm="0">
                                          <p:val>
                                            <p:strVal val="ppt_x"/>
                                          </p:val>
                                        </p:tav>
                                        <p:tav tm="100000">
                                          <p:val>
                                            <p:strVal val="ppt_x"/>
                                          </p:val>
                                        </p:tav>
                                      </p:tavLst>
                                    </p:anim>
                                    <p:anim calcmode="lin" valueType="num">
                                      <p:cBhvr>
                                        <p:cTn id="13" dur="664" tmFilter="0.0,0.0;0.25,0.07;0.50,0.2;0.75,0.467;1.0,1.0">
                                          <p:stCondLst>
                                            <p:cond delay="0"/>
                                          </p:stCondLst>
                                        </p:cTn>
                                        <p:tgtEl>
                                          <p:spTgt spid="102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 dur="664" tmFilter="0, 0; 0.125,0.2665; 0.25,0.4; 0.375,0.465; 0.5,0.5;  0.625,0.535; 0.75,0.6; 0.875,0.7335; 1,1">
                                          <p:stCondLst>
                                            <p:cond delay="664"/>
                                          </p:stCondLst>
                                        </p:cTn>
                                        <p:tgtEl>
                                          <p:spTgt spid="102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5" dur="332" tmFilter="0, 0; 0.125,0.2665; 0.25,0.4; 0.375,0.465; 0.5,0.5;  0.625,0.535; 0.75,0.6; 0.875,0.7335; 1,1">
                                          <p:stCondLst>
                                            <p:cond delay="1324"/>
                                          </p:stCondLst>
                                        </p:cTn>
                                        <p:tgtEl>
                                          <p:spTgt spid="102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6" dur="164" tmFilter="0, 0; 0.125,0.2665; 0.25,0.4; 0.375,0.465; 0.5,0.5;  0.625,0.535; 0.75,0.6; 0.875,0.7335; 1,1">
                                          <p:stCondLst>
                                            <p:cond delay="1656"/>
                                          </p:stCondLst>
                                        </p:cTn>
                                        <p:tgtEl>
                                          <p:spTgt spid="102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7" dur="180" accel="50000">
                                          <p:stCondLst>
                                            <p:cond delay="1820"/>
                                          </p:stCondLst>
                                        </p:cTn>
                                        <p:tgtEl>
                                          <p:spTgt spid="1026"/>
                                        </p:tgtEl>
                                        <p:attrNameLst>
                                          <p:attrName>ppt_y</p:attrName>
                                        </p:attrNameLst>
                                      </p:cBhvr>
                                      <p:tavLst>
                                        <p:tav tm="0">
                                          <p:val>
                                            <p:strVal val="ppt_y"/>
                                          </p:val>
                                        </p:tav>
                                        <p:tav tm="100000">
                                          <p:val>
                                            <p:strVal val="ppt_y+ppt_h"/>
                                          </p:val>
                                        </p:tav>
                                      </p:tavLst>
                                    </p:anim>
                                    <p:animScale>
                                      <p:cBhvr>
                                        <p:cTn id="18" dur="26">
                                          <p:stCondLst>
                                            <p:cond delay="620"/>
                                          </p:stCondLst>
                                        </p:cTn>
                                        <p:tgtEl>
                                          <p:spTgt spid="1026"/>
                                        </p:tgtEl>
                                      </p:cBhvr>
                                      <p:to x="100000" y="60000"/>
                                    </p:animScale>
                                    <p:animScale>
                                      <p:cBhvr>
                                        <p:cTn id="19" dur="166" decel="50000">
                                          <p:stCondLst>
                                            <p:cond delay="646"/>
                                          </p:stCondLst>
                                        </p:cTn>
                                        <p:tgtEl>
                                          <p:spTgt spid="1026"/>
                                        </p:tgtEl>
                                      </p:cBhvr>
                                      <p:to x="100000" y="100000"/>
                                    </p:animScale>
                                    <p:animScale>
                                      <p:cBhvr>
                                        <p:cTn id="20" dur="26">
                                          <p:stCondLst>
                                            <p:cond delay="1312"/>
                                          </p:stCondLst>
                                        </p:cTn>
                                        <p:tgtEl>
                                          <p:spTgt spid="1026"/>
                                        </p:tgtEl>
                                      </p:cBhvr>
                                      <p:to x="100000" y="80000"/>
                                    </p:animScale>
                                    <p:animScale>
                                      <p:cBhvr>
                                        <p:cTn id="21" dur="166" decel="50000">
                                          <p:stCondLst>
                                            <p:cond delay="1338"/>
                                          </p:stCondLst>
                                        </p:cTn>
                                        <p:tgtEl>
                                          <p:spTgt spid="1026"/>
                                        </p:tgtEl>
                                      </p:cBhvr>
                                      <p:to x="100000" y="100000"/>
                                    </p:animScale>
                                    <p:animScale>
                                      <p:cBhvr>
                                        <p:cTn id="22" dur="26">
                                          <p:stCondLst>
                                            <p:cond delay="1642"/>
                                          </p:stCondLst>
                                        </p:cTn>
                                        <p:tgtEl>
                                          <p:spTgt spid="1026"/>
                                        </p:tgtEl>
                                      </p:cBhvr>
                                      <p:to x="100000" y="90000"/>
                                    </p:animScale>
                                    <p:animScale>
                                      <p:cBhvr>
                                        <p:cTn id="23" dur="166" decel="50000">
                                          <p:stCondLst>
                                            <p:cond delay="1668"/>
                                          </p:stCondLst>
                                        </p:cTn>
                                        <p:tgtEl>
                                          <p:spTgt spid="1026"/>
                                        </p:tgtEl>
                                      </p:cBhvr>
                                      <p:to x="100000" y="100000"/>
                                    </p:animScale>
                                    <p:animScale>
                                      <p:cBhvr>
                                        <p:cTn id="24" dur="26">
                                          <p:stCondLst>
                                            <p:cond delay="1808"/>
                                          </p:stCondLst>
                                        </p:cTn>
                                        <p:tgtEl>
                                          <p:spTgt spid="1026"/>
                                        </p:tgtEl>
                                      </p:cBhvr>
                                      <p:to x="100000" y="95000"/>
                                    </p:animScale>
                                    <p:animScale>
                                      <p:cBhvr>
                                        <p:cTn id="25" dur="166" decel="50000">
                                          <p:stCondLst>
                                            <p:cond delay="1834"/>
                                          </p:stCondLst>
                                        </p:cTn>
                                        <p:tgtEl>
                                          <p:spTgt spid="1026"/>
                                        </p:tgtEl>
                                      </p:cBhvr>
                                      <p:to x="100000" y="100000"/>
                                    </p:animScale>
                                    <p:set>
                                      <p:cBhvr>
                                        <p:cTn id="26" dur="1" fill="hold">
                                          <p:stCondLst>
                                            <p:cond delay="1999"/>
                                          </p:stCondLst>
                                        </p:cTn>
                                        <p:tgtEl>
                                          <p:spTgt spid="1026"/>
                                        </p:tgtEl>
                                        <p:attrNameLst>
                                          <p:attrName>style.visibility</p:attrName>
                                        </p:attrNameLst>
                                      </p:cBhvr>
                                      <p:to>
                                        <p:strVal val="hidden"/>
                                      </p:to>
                                    </p:set>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barn(inVertical)">
                                      <p:cBhvr>
                                        <p:cTn id="30" dur="8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32040" y="692696"/>
            <a:ext cx="3812645" cy="360040"/>
          </a:xfrm>
        </p:spPr>
        <p:txBody>
          <a:bodyPr>
            <a:normAutofit fontScale="90000"/>
          </a:bodyPr>
          <a:lstStyle/>
          <a:p>
            <a:r>
              <a:rPr lang="es-CO" dirty="0" smtClean="0">
                <a:solidFill>
                  <a:schemeClr val="bg1"/>
                </a:solidFill>
                <a:latin typeface="Aharoni" panose="02010803020104030203" pitchFamily="2" charset="-79"/>
                <a:cs typeface="Aharoni" panose="02010803020104030203" pitchFamily="2" charset="-79"/>
              </a:rPr>
              <a:t>Clases de electricidad </a:t>
            </a:r>
            <a:endParaRPr lang="es-CO" dirty="0">
              <a:solidFill>
                <a:schemeClr val="bg1"/>
              </a:solidFill>
              <a:latin typeface="Aharoni" panose="02010803020104030203" pitchFamily="2" charset="-79"/>
              <a:cs typeface="Aharoni" panose="02010803020104030203" pitchFamily="2" charset="-79"/>
            </a:endParaRPr>
          </a:p>
        </p:txBody>
      </p:sp>
      <p:sp>
        <p:nvSpPr>
          <p:cNvPr id="3" name="2 Marcador de texto"/>
          <p:cNvSpPr>
            <a:spLocks noGrp="1"/>
          </p:cNvSpPr>
          <p:nvPr>
            <p:ph type="body" sz="half" idx="2"/>
          </p:nvPr>
        </p:nvSpPr>
        <p:spPr>
          <a:xfrm>
            <a:off x="4804833" y="908720"/>
            <a:ext cx="3818467" cy="5256583"/>
          </a:xfrm>
        </p:spPr>
        <p:txBody>
          <a:bodyPr>
            <a:normAutofit lnSpcReduction="10000"/>
          </a:bodyPr>
          <a:lstStyle/>
          <a:p>
            <a:pPr algn="ctr"/>
            <a:r>
              <a:rPr lang="es-CO" b="1" i="1" dirty="0"/>
              <a:t>Electricidad </a:t>
            </a:r>
            <a:r>
              <a:rPr lang="es-CO" b="1" i="1" dirty="0" smtClean="0"/>
              <a:t>estática</a:t>
            </a:r>
          </a:p>
          <a:p>
            <a:r>
              <a:rPr lang="es-CO" sz="1100" b="1" dirty="0" smtClean="0">
                <a:solidFill>
                  <a:schemeClr val="tx1">
                    <a:lumMod val="95000"/>
                    <a:lumOff val="5000"/>
                  </a:schemeClr>
                </a:solidFill>
              </a:rPr>
              <a:t>es </a:t>
            </a:r>
            <a:r>
              <a:rPr lang="es-CO" sz="1100" b="1" dirty="0">
                <a:solidFill>
                  <a:schemeClr val="tx1">
                    <a:lumMod val="95000"/>
                    <a:lumOff val="5000"/>
                  </a:schemeClr>
                </a:solidFill>
              </a:rPr>
              <a:t>un fenómeno que surge en un cuerpo que posee cargas eléctricas en reposo. Normalmente los cuerpos son neutros (mismo número de cargas positivas y negativas), pero cuando se electrizan pueden adquirir una carga eléctrica positiva o negativa. Una de las formas de conseguir electricidad estática es a través del frotamiento.</a:t>
            </a:r>
            <a:endParaRPr lang="es-CO" sz="1100" b="1" dirty="0" smtClean="0">
              <a:solidFill>
                <a:schemeClr val="tx1">
                  <a:lumMod val="95000"/>
                  <a:lumOff val="5000"/>
                </a:schemeClr>
              </a:solidFill>
            </a:endParaRPr>
          </a:p>
          <a:p>
            <a:r>
              <a:rPr lang="es-CO" sz="1100" b="1" dirty="0">
                <a:solidFill>
                  <a:schemeClr val="tx1">
                    <a:lumMod val="95000"/>
                    <a:lumOff val="5000"/>
                  </a:schemeClr>
                </a:solidFill>
              </a:rPr>
              <a:t>Electricidad </a:t>
            </a:r>
            <a:r>
              <a:rPr lang="es-CO" sz="1100" b="1" dirty="0" smtClean="0">
                <a:solidFill>
                  <a:schemeClr val="tx1">
                    <a:lumMod val="95000"/>
                    <a:lumOff val="5000"/>
                  </a:schemeClr>
                </a:solidFill>
              </a:rPr>
              <a:t>dinámica</a:t>
            </a:r>
          </a:p>
          <a:p>
            <a:r>
              <a:rPr lang="es-CO" sz="1100" b="1" dirty="0">
                <a:solidFill>
                  <a:schemeClr val="tx1">
                    <a:lumMod val="95000"/>
                    <a:lumOff val="5000"/>
                  </a:schemeClr>
                </a:solidFill>
              </a:rPr>
              <a:t>Electricidad y </a:t>
            </a:r>
            <a:r>
              <a:rPr lang="es-CO" sz="1100" b="1" dirty="0" smtClean="0">
                <a:solidFill>
                  <a:schemeClr val="tx1">
                    <a:lumMod val="95000"/>
                    <a:lumOff val="5000"/>
                  </a:schemeClr>
                </a:solidFill>
              </a:rPr>
              <a:t>magnetismo</a:t>
            </a:r>
          </a:p>
          <a:p>
            <a:pPr algn="ctr"/>
            <a:endParaRPr lang="es-CO" sz="1400" i="1" dirty="0">
              <a:solidFill>
                <a:schemeClr val="bg1"/>
              </a:solidFill>
            </a:endParaRPr>
          </a:p>
          <a:p>
            <a:pPr algn="ctr">
              <a:spcBef>
                <a:spcPts val="0"/>
              </a:spcBef>
            </a:pPr>
            <a:r>
              <a:rPr lang="es-CO" sz="1400" i="1" dirty="0">
                <a:solidFill>
                  <a:schemeClr val="bg1"/>
                </a:solidFill>
              </a:rPr>
              <a:t>Electricidad dinámica</a:t>
            </a:r>
          </a:p>
          <a:p>
            <a:pPr>
              <a:spcBef>
                <a:spcPts val="0"/>
              </a:spcBef>
            </a:pPr>
            <a:r>
              <a:rPr lang="es-CO" sz="1100" b="1" dirty="0" smtClean="0">
                <a:solidFill>
                  <a:schemeClr val="tx1">
                    <a:lumMod val="95000"/>
                    <a:lumOff val="5000"/>
                  </a:schemeClr>
                </a:solidFill>
              </a:rPr>
              <a:t>La </a:t>
            </a:r>
            <a:r>
              <a:rPr lang="es-CO" sz="1100" b="1" dirty="0">
                <a:solidFill>
                  <a:schemeClr val="tx1">
                    <a:lumMod val="95000"/>
                    <a:lumOff val="5000"/>
                  </a:schemeClr>
                </a:solidFill>
              </a:rPr>
              <a:t>electricidad dinámica es la producida por una fuente permanente de electricidad que provoca la circulación permanente de electrones a través de un conductor. Estas fuentes permanentes de electricidad pueden ser químicas o electromecánicas.</a:t>
            </a:r>
          </a:p>
          <a:p>
            <a:pPr>
              <a:spcBef>
                <a:spcPts val="0"/>
              </a:spcBef>
            </a:pPr>
            <a:r>
              <a:rPr lang="es-CO" sz="1100" b="1" dirty="0" smtClean="0">
                <a:solidFill>
                  <a:schemeClr val="tx1">
                    <a:lumMod val="95000"/>
                    <a:lumOff val="5000"/>
                  </a:schemeClr>
                </a:solidFill>
              </a:rPr>
              <a:t>Un </a:t>
            </a:r>
            <a:r>
              <a:rPr lang="es-CO" sz="1100" b="1" dirty="0">
                <a:solidFill>
                  <a:schemeClr val="tx1">
                    <a:lumMod val="95000"/>
                    <a:lumOff val="5000"/>
                  </a:schemeClr>
                </a:solidFill>
              </a:rPr>
              <a:t>ejemplo de electricidad dinámica es la que existe en un circuito eléctrico que utiliza como fuente de electricidad una pila o una dínamo</a:t>
            </a:r>
            <a:r>
              <a:rPr lang="es-CO" sz="1100" b="1" dirty="0" smtClean="0">
                <a:solidFill>
                  <a:schemeClr val="tx1">
                    <a:lumMod val="95000"/>
                    <a:lumOff val="5000"/>
                  </a:schemeClr>
                </a:solidFill>
              </a:rPr>
              <a:t>.</a:t>
            </a:r>
          </a:p>
          <a:p>
            <a:pPr algn="ctr">
              <a:spcBef>
                <a:spcPts val="0"/>
              </a:spcBef>
            </a:pPr>
            <a:endParaRPr lang="es-CO" sz="1100" b="1" i="1" dirty="0">
              <a:solidFill>
                <a:schemeClr val="bg1"/>
              </a:solidFill>
            </a:endParaRPr>
          </a:p>
          <a:p>
            <a:pPr algn="ctr">
              <a:spcBef>
                <a:spcPts val="0"/>
              </a:spcBef>
            </a:pPr>
            <a:r>
              <a:rPr lang="es-CO" sz="1100" b="1" i="1" dirty="0">
                <a:solidFill>
                  <a:schemeClr val="bg1"/>
                </a:solidFill>
              </a:rPr>
              <a:t>Electricidad y magnetismo</a:t>
            </a:r>
          </a:p>
          <a:p>
            <a:pPr>
              <a:spcBef>
                <a:spcPts val="0"/>
              </a:spcBef>
            </a:pPr>
            <a:endParaRPr lang="es-CO" sz="1100" b="1" dirty="0">
              <a:solidFill>
                <a:schemeClr val="tx1">
                  <a:lumMod val="95000"/>
                  <a:lumOff val="5000"/>
                </a:schemeClr>
              </a:solidFill>
            </a:endParaRPr>
          </a:p>
          <a:p>
            <a:pPr>
              <a:spcBef>
                <a:spcPts val="0"/>
              </a:spcBef>
            </a:pPr>
            <a:r>
              <a:rPr lang="es-CO" sz="1100" b="1" dirty="0">
                <a:solidFill>
                  <a:schemeClr val="tx1">
                    <a:lumMod val="95000"/>
                    <a:lumOff val="5000"/>
                  </a:schemeClr>
                </a:solidFill>
              </a:rPr>
              <a:t>La electricidad y el magnetismo son fenómenos de la </a:t>
            </a:r>
            <a:r>
              <a:rPr lang="es-CO" sz="1100" b="1" dirty="0" err="1">
                <a:solidFill>
                  <a:schemeClr val="tx1">
                    <a:lumMod val="95000"/>
                    <a:lumOff val="5000"/>
                  </a:schemeClr>
                </a:solidFill>
              </a:rPr>
              <a:t>Fìsica</a:t>
            </a:r>
            <a:r>
              <a:rPr lang="es-CO" sz="1100" b="1" dirty="0">
                <a:solidFill>
                  <a:schemeClr val="tx1">
                    <a:lumMod val="95000"/>
                    <a:lumOff val="5000"/>
                  </a:schemeClr>
                </a:solidFill>
              </a:rPr>
              <a:t> que están interrelacionadas. Una de las formas en que se manifiesta la electricidad es a través del magnetismo, ya que es un tipo de corriente eléctrica que produce campos magnéticos. Éstos, a su vez, pueden llegar a producir corriente eléctrica.</a:t>
            </a:r>
          </a:p>
          <a:p>
            <a:pPr>
              <a:spcBef>
                <a:spcPts val="0"/>
              </a:spcBef>
            </a:pPr>
            <a:endParaRPr lang="es-CO" sz="1100" b="1" dirty="0">
              <a:solidFill>
                <a:schemeClr val="tx1">
                  <a:lumMod val="95000"/>
                  <a:lumOff val="5000"/>
                </a:schemeClr>
              </a:solidFill>
            </a:endParaRPr>
          </a:p>
          <a:p>
            <a:pPr>
              <a:spcBef>
                <a:spcPts val="0"/>
              </a:spcBef>
            </a:pPr>
            <a:r>
              <a:rPr lang="es-CO" sz="1100" b="1" dirty="0">
                <a:solidFill>
                  <a:schemeClr val="tx1">
                    <a:lumMod val="95000"/>
                    <a:lumOff val="5000"/>
                  </a:schemeClr>
                </a:solidFill>
              </a:rPr>
              <a:t>El estudio de ambos fenómenos de una forma conjunta forma una rama de la Física denominada electromagnetismo.</a:t>
            </a:r>
          </a:p>
        </p:txBody>
      </p:sp>
      <p:pic>
        <p:nvPicPr>
          <p:cNvPr id="7" name="6 Marcador de posición de imagen"/>
          <p:cNvPicPr>
            <a:picLocks noGrp="1" noChangeAspect="1"/>
          </p:cNvPicPr>
          <p:nvPr>
            <p:ph type="pic" idx="1"/>
          </p:nvPr>
        </p:nvPicPr>
        <p:blipFill>
          <a:blip r:embed="rId6">
            <a:extLst>
              <a:ext uri="{28A0092B-C50C-407E-A947-70E740481C1C}">
                <a14:useLocalDpi xmlns:a14="http://schemas.microsoft.com/office/drawing/2010/main" val="0"/>
              </a:ext>
            </a:extLst>
          </a:blip>
          <a:srcRect l="8506" r="8506"/>
          <a:stretch>
            <a:fillRect/>
          </a:stretch>
        </p:blipFill>
        <p:spPr/>
      </p:pic>
      <p:pic>
        <p:nvPicPr>
          <p:cNvPr id="8" name="7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53274148"/>
      </p:ext>
    </p:extLst>
  </p:cSld>
  <p:clrMapOvr>
    <a:masterClrMapping/>
  </p:clrMapOvr>
  <mc:AlternateContent xmlns:mc="http://schemas.openxmlformats.org/markup-compatibility/2006">
    <mc:Choice xmlns:p14="http://schemas.microsoft.com/office/powerpoint/2010/main" Requires="p14">
      <p:transition spd="slow" p14:dur="3000" advTm="4391">
        <p:randomBar/>
        <p:sndAc>
          <p:stSnd>
            <p:snd r:embed="rId5" name="voltage.wav"/>
          </p:stSnd>
        </p:sndAc>
      </p:transition>
    </mc:Choice>
    <mc:Fallback>
      <p:transition spd="slow" advTm="4391">
        <p:randomBar/>
        <p:sndAc>
          <p:stSnd>
            <p:snd r:embed="rId5"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1750"/>
                                        <p:tgtEl>
                                          <p:spTgt spid="7"/>
                                        </p:tgtEl>
                                        <p:attrNameLst>
                                          <p:attrName>ppt_x</p:attrName>
                                        </p:attrNameLst>
                                      </p:cBhvr>
                                      <p:tavLst>
                                        <p:tav tm="0">
                                          <p:val>
                                            <p:strVal val="ppt_x"/>
                                          </p:val>
                                        </p:tav>
                                        <p:tav tm="100000">
                                          <p:val>
                                            <p:strVal val="ppt_x"/>
                                          </p:val>
                                        </p:tav>
                                      </p:tavLst>
                                    </p:anim>
                                    <p:anim calcmode="lin" valueType="num">
                                      <p:cBhvr additive="base">
                                        <p:cTn id="11" dur="1750"/>
                                        <p:tgtEl>
                                          <p:spTgt spid="7"/>
                                        </p:tgtEl>
                                        <p:attrNameLst>
                                          <p:attrName>ppt_y</p:attrName>
                                        </p:attrNameLst>
                                      </p:cBhvr>
                                      <p:tavLst>
                                        <p:tav tm="0">
                                          <p:val>
                                            <p:strVal val="ppt_y"/>
                                          </p:val>
                                        </p:tav>
                                        <p:tav tm="100000">
                                          <p:val>
                                            <p:strVal val="1+ppt_h/2"/>
                                          </p:val>
                                        </p:tav>
                                      </p:tavLst>
                                    </p:anim>
                                    <p:set>
                                      <p:cBhvr>
                                        <p:cTn id="12" dur="1" fill="hold">
                                          <p:stCondLst>
                                            <p:cond delay="174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200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6250"/>
                                        <p:tgtEl>
                                          <p:spTgt spid="3">
                                            <p:txEl>
                                              <p:pRg st="0" end="0"/>
                                            </p:txEl>
                                          </p:spTgt>
                                        </p:tgtEl>
                                      </p:cBhvr>
                                    </p:animEffect>
                                  </p:childTnLst>
                                </p:cTn>
                              </p:par>
                            </p:childTnLst>
                          </p:cTn>
                        </p:par>
                        <p:par>
                          <p:cTn id="18" fill="hold">
                            <p:stCondLst>
                              <p:cond delay="8250"/>
                            </p:stCondLst>
                            <p:childTnLst>
                              <p:par>
                                <p:cTn id="19" presetID="6" presetClass="entr" presetSubtype="16" fill="hold"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circle(in)">
                                      <p:cBhvr>
                                        <p:cTn id="21" dur="10000"/>
                                        <p:tgtEl>
                                          <p:spTgt spid="3">
                                            <p:txEl>
                                              <p:pRg st="1" end="1"/>
                                            </p:txEl>
                                          </p:spTgt>
                                        </p:tgtEl>
                                      </p:cBhvr>
                                    </p:animEffect>
                                  </p:childTnLst>
                                </p:cTn>
                              </p:par>
                            </p:childTnLst>
                          </p:cTn>
                        </p:par>
                        <p:par>
                          <p:cTn id="22" fill="hold">
                            <p:stCondLst>
                              <p:cond delay="18250"/>
                            </p:stCondLst>
                            <p:childTnLst>
                              <p:par>
                                <p:cTn id="23" presetID="6" presetClass="entr" presetSubtype="16" fill="hold"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ircle(in)">
                                      <p:cBhvr>
                                        <p:cTn id="25" dur="10000"/>
                                        <p:tgtEl>
                                          <p:spTgt spid="3">
                                            <p:txEl>
                                              <p:pRg st="2" end="2"/>
                                            </p:txEl>
                                          </p:spTgt>
                                        </p:tgtEl>
                                      </p:cBhvr>
                                    </p:animEffect>
                                  </p:childTnLst>
                                </p:cTn>
                              </p:par>
                            </p:childTnLst>
                          </p:cTn>
                        </p:par>
                        <p:par>
                          <p:cTn id="26" fill="hold">
                            <p:stCondLst>
                              <p:cond delay="28250"/>
                            </p:stCondLst>
                            <p:childTnLst>
                              <p:par>
                                <p:cTn id="27" presetID="6" presetClass="entr" presetSubtype="16" fill="hold"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10000"/>
                                        <p:tgtEl>
                                          <p:spTgt spid="3">
                                            <p:txEl>
                                              <p:pRg st="3" end="3"/>
                                            </p:txEl>
                                          </p:spTgt>
                                        </p:tgtEl>
                                      </p:cBhvr>
                                    </p:animEffect>
                                  </p:childTnLst>
                                </p:cTn>
                              </p:par>
                            </p:childTnLst>
                          </p:cTn>
                        </p:par>
                        <p:par>
                          <p:cTn id="30" fill="hold">
                            <p:stCondLst>
                              <p:cond delay="38250"/>
                            </p:stCondLst>
                            <p:childTnLst>
                              <p:par>
                                <p:cTn id="31" presetID="6" presetClass="entr" presetSubtype="16" fill="hold"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10000"/>
                                        <p:tgtEl>
                                          <p:spTgt spid="3">
                                            <p:txEl>
                                              <p:pRg st="5" end="5"/>
                                            </p:txEl>
                                          </p:spTgt>
                                        </p:tgtEl>
                                      </p:cBhvr>
                                    </p:animEffect>
                                  </p:childTnLst>
                                </p:cTn>
                              </p:par>
                            </p:childTnLst>
                          </p:cTn>
                        </p:par>
                        <p:par>
                          <p:cTn id="34" fill="hold">
                            <p:stCondLst>
                              <p:cond delay="48250"/>
                            </p:stCondLst>
                            <p:childTnLst>
                              <p:par>
                                <p:cTn id="35" presetID="6" presetClass="entr" presetSubtype="16" fill="hold"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10000"/>
                                        <p:tgtEl>
                                          <p:spTgt spid="3">
                                            <p:txEl>
                                              <p:pRg st="6" end="6"/>
                                            </p:txEl>
                                          </p:spTgt>
                                        </p:tgtEl>
                                      </p:cBhvr>
                                    </p:animEffect>
                                  </p:childTnLst>
                                </p:cTn>
                              </p:par>
                            </p:childTnLst>
                          </p:cTn>
                        </p:par>
                        <p:par>
                          <p:cTn id="38" fill="hold">
                            <p:stCondLst>
                              <p:cond delay="58250"/>
                            </p:stCondLst>
                            <p:childTnLst>
                              <p:par>
                                <p:cTn id="39" presetID="6" presetClass="entr" presetSubtype="16" fill="hold" nodeType="after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circle(in)">
                                      <p:cBhvr>
                                        <p:cTn id="41" dur="10000"/>
                                        <p:tgtEl>
                                          <p:spTgt spid="3">
                                            <p:txEl>
                                              <p:pRg st="7" end="7"/>
                                            </p:txEl>
                                          </p:spTgt>
                                        </p:tgtEl>
                                      </p:cBhvr>
                                    </p:animEffect>
                                  </p:childTnLst>
                                </p:cTn>
                              </p:par>
                            </p:childTnLst>
                          </p:cTn>
                        </p:par>
                        <p:par>
                          <p:cTn id="42" fill="hold">
                            <p:stCondLst>
                              <p:cond delay="68250"/>
                            </p:stCondLst>
                            <p:childTnLst>
                              <p:par>
                                <p:cTn id="43" presetID="6" presetClass="entr" presetSubtype="16" fill="hold"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circle(in)">
                                      <p:cBhvr>
                                        <p:cTn id="45" dur="10000"/>
                                        <p:tgtEl>
                                          <p:spTgt spid="3">
                                            <p:txEl>
                                              <p:pRg st="9" end="9"/>
                                            </p:txEl>
                                          </p:spTgt>
                                        </p:tgtEl>
                                      </p:cBhvr>
                                    </p:animEffect>
                                  </p:childTnLst>
                                </p:cTn>
                              </p:par>
                            </p:childTnLst>
                          </p:cTn>
                        </p:par>
                        <p:par>
                          <p:cTn id="46" fill="hold">
                            <p:stCondLst>
                              <p:cond delay="78250"/>
                            </p:stCondLst>
                            <p:childTnLst>
                              <p:par>
                                <p:cTn id="47" presetID="6" presetClass="entr" presetSubtype="16" fill="hold" nodeType="after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circle(in)">
                                      <p:cBhvr>
                                        <p:cTn id="49" dur="10000"/>
                                        <p:tgtEl>
                                          <p:spTgt spid="3">
                                            <p:txEl>
                                              <p:pRg st="11" end="11"/>
                                            </p:txEl>
                                          </p:spTgt>
                                        </p:tgtEl>
                                      </p:cBhvr>
                                    </p:animEffect>
                                  </p:childTnLst>
                                </p:cTn>
                              </p:par>
                            </p:childTnLst>
                          </p:cTn>
                        </p:par>
                        <p:par>
                          <p:cTn id="50" fill="hold">
                            <p:stCondLst>
                              <p:cond delay="88250"/>
                            </p:stCondLst>
                            <p:childTnLst>
                              <p:par>
                                <p:cTn id="51" presetID="6" presetClass="entr" presetSubtype="16" fill="hold" nodeType="after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circle(in)">
                                      <p:cBhvr>
                                        <p:cTn id="53" dur="10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4"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t>Conductores y aislantes de electricidad</a:t>
            </a:r>
          </a:p>
        </p:txBody>
      </p:sp>
      <p:sp>
        <p:nvSpPr>
          <p:cNvPr id="3" name="2 Marcador de contenido"/>
          <p:cNvSpPr>
            <a:spLocks noGrp="1"/>
          </p:cNvSpPr>
          <p:nvPr>
            <p:ph sz="quarter" idx="13"/>
          </p:nvPr>
        </p:nvSpPr>
        <p:spPr>
          <a:xfrm>
            <a:off x="676655" y="1844824"/>
            <a:ext cx="3822192" cy="4281656"/>
          </a:xfrm>
        </p:spPr>
        <p:txBody>
          <a:bodyPr>
            <a:normAutofit/>
          </a:bodyPr>
          <a:lstStyle/>
          <a:p>
            <a:r>
              <a:rPr lang="es-CO" sz="1400" b="1" i="1" dirty="0">
                <a:solidFill>
                  <a:schemeClr val="tx1">
                    <a:lumMod val="75000"/>
                    <a:lumOff val="25000"/>
                  </a:schemeClr>
                </a:solidFill>
              </a:rPr>
              <a:t>Los conductores de electricidad son los </a:t>
            </a:r>
            <a:r>
              <a:rPr lang="es-CO" sz="1400" b="1" i="1" dirty="0" err="1">
                <a:solidFill>
                  <a:schemeClr val="tx1">
                    <a:lumMod val="75000"/>
                    <a:lumOff val="25000"/>
                  </a:schemeClr>
                </a:solidFill>
              </a:rPr>
              <a:t>materiles</a:t>
            </a:r>
            <a:r>
              <a:rPr lang="es-CO" sz="1400" b="1" i="1" dirty="0">
                <a:solidFill>
                  <a:schemeClr val="tx1">
                    <a:lumMod val="75000"/>
                    <a:lumOff val="25000"/>
                  </a:schemeClr>
                </a:solidFill>
              </a:rPr>
              <a:t> que ofrecen poca resistencia al paso de la corriente eléctrica. Son conductores los metales como el cobre, la plata, el oro y el aluminio. También son conductores algunos líquidos compuestos como los ácidos, las bases y las sales disueltas</a:t>
            </a:r>
            <a:r>
              <a:rPr lang="es-CO" sz="1400" b="1" i="1" dirty="0" smtClean="0">
                <a:solidFill>
                  <a:schemeClr val="tx1">
                    <a:lumMod val="75000"/>
                    <a:lumOff val="25000"/>
                  </a:schemeClr>
                </a:solidFill>
              </a:rPr>
              <a:t>.</a:t>
            </a:r>
          </a:p>
          <a:p>
            <a:endParaRPr lang="es-CO" sz="1400" b="1" i="1" dirty="0">
              <a:solidFill>
                <a:schemeClr val="tx1">
                  <a:lumMod val="75000"/>
                  <a:lumOff val="25000"/>
                </a:schemeClr>
              </a:solidFill>
            </a:endParaRPr>
          </a:p>
          <a:p>
            <a:endParaRPr lang="es-CO" sz="1400" b="1" i="1" dirty="0">
              <a:solidFill>
                <a:schemeClr val="tx1">
                  <a:lumMod val="75000"/>
                  <a:lumOff val="25000"/>
                </a:schemeClr>
              </a:solidFill>
            </a:endParaRPr>
          </a:p>
        </p:txBody>
      </p:sp>
      <p:sp>
        <p:nvSpPr>
          <p:cNvPr id="4" name="3 Marcador de contenido"/>
          <p:cNvSpPr>
            <a:spLocks noGrp="1"/>
          </p:cNvSpPr>
          <p:nvPr>
            <p:ph sz="quarter" idx="14"/>
          </p:nvPr>
        </p:nvSpPr>
        <p:spPr>
          <a:xfrm>
            <a:off x="4645152" y="1916832"/>
            <a:ext cx="3822192" cy="4209648"/>
          </a:xfrm>
        </p:spPr>
        <p:txBody>
          <a:bodyPr>
            <a:normAutofit/>
          </a:bodyPr>
          <a:lstStyle/>
          <a:p>
            <a:r>
              <a:rPr lang="es-CO" sz="1400" b="1" i="1" dirty="0">
                <a:solidFill>
                  <a:schemeClr val="tx1"/>
                </a:solidFill>
              </a:rPr>
              <a:t>Los aislantes de electricidad son materiales que ofrecen mucha resistencia al paso de la corriente eléctrica. Algunos ejemplos de aislantes son el plástico, el vidrio y el agua destilada</a:t>
            </a:r>
            <a:r>
              <a:rPr lang="es-CO" sz="1400" b="1" i="1" dirty="0" smtClean="0">
                <a:solidFill>
                  <a:schemeClr val="tx1"/>
                </a:solidFill>
              </a:rPr>
              <a:t>.</a:t>
            </a:r>
          </a:p>
          <a:p>
            <a:endParaRPr lang="es-CO" sz="1400" b="1" i="1" dirty="0">
              <a:solidFill>
                <a:schemeClr val="tx1"/>
              </a:solidFill>
            </a:endParaRPr>
          </a:p>
          <a:p>
            <a:endParaRPr lang="es-CO" sz="1400" b="1" i="1" dirty="0">
              <a:solidFill>
                <a:schemeClr val="tx1"/>
              </a:solidFill>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3717032"/>
            <a:ext cx="295232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2080" y="3759824"/>
            <a:ext cx="2952328" cy="2299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4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29660587"/>
      </p:ext>
    </p:extLst>
  </p:cSld>
  <p:clrMapOvr>
    <a:masterClrMapping/>
  </p:clrMapOvr>
  <mc:AlternateContent xmlns:mc="http://schemas.openxmlformats.org/markup-compatibility/2006">
    <mc:Choice xmlns:p14="http://schemas.microsoft.com/office/powerpoint/2010/main" Requires="p14">
      <p:transition spd="slow" p14:dur="1500" advTm="2312">
        <p:split orient="vert"/>
        <p:sndAc>
          <p:stSnd>
            <p:snd r:embed="rId4" name="voltage.wav"/>
          </p:stSnd>
        </p:sndAc>
      </p:transition>
    </mc:Choice>
    <mc:Fallback>
      <p:transition spd="slow" advTm="2312">
        <p:split orient="vert"/>
        <p:sndAc>
          <p:stSnd>
            <p:snd r:embed="rId4"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400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8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8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2500"/>
                            </p:stCondLst>
                            <p:childTnLst>
                              <p:par>
                                <p:cTn id="14" presetID="2" presetClass="entr" presetSubtype="4" fill="hold"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 calcmode="lin" valueType="num">
                                      <p:cBhvr additive="base">
                                        <p:cTn id="16" dur="8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7" dur="8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t>Importancia de la Electricidad</a:t>
            </a:r>
          </a:p>
        </p:txBody>
      </p:sp>
      <p:sp>
        <p:nvSpPr>
          <p:cNvPr id="3" name="2 Marcador de contenido"/>
          <p:cNvSpPr>
            <a:spLocks noGrp="1"/>
          </p:cNvSpPr>
          <p:nvPr>
            <p:ph sz="quarter" idx="13"/>
          </p:nvPr>
        </p:nvSpPr>
        <p:spPr>
          <a:xfrm>
            <a:off x="676654" y="1268760"/>
            <a:ext cx="7999802" cy="4857720"/>
          </a:xfrm>
        </p:spPr>
        <p:txBody>
          <a:bodyPr>
            <a:normAutofit lnSpcReduction="10000"/>
          </a:bodyPr>
          <a:lstStyle/>
          <a:p>
            <a:r>
              <a:rPr lang="es-CO" sz="1500" b="1" i="1" dirty="0">
                <a:solidFill>
                  <a:schemeClr val="tx1"/>
                </a:solidFill>
              </a:rPr>
              <a:t>Existen distintas formas de poder obtener Energía Eléctrica, teniendo diferenciación e importancia (sobre todo en los últimos años) aquella que se obtiene utilizando Recursos No Renovables, siendo estos la transformación de calor mediante la quema de Combustibles Fósiles o cualquier otro tipo de Hidrocarburos, mientras que por otro lado tenemos las consideradas Energías Limpias, que provienen de la utilización de Recursos Renovables.</a:t>
            </a:r>
          </a:p>
          <a:p>
            <a:endParaRPr lang="es-CO" sz="1500" b="1" i="1" dirty="0">
              <a:solidFill>
                <a:schemeClr val="tx1"/>
              </a:solidFill>
            </a:endParaRPr>
          </a:p>
          <a:p>
            <a:r>
              <a:rPr lang="es-CO" sz="1500" b="1" i="1" dirty="0">
                <a:solidFill>
                  <a:schemeClr val="tx1"/>
                </a:solidFill>
              </a:rPr>
              <a:t>Este último grupo tiene por ejemplo la utilización de Turbinas Eólicas como tecnología para poder obtener Energía Eólica que es transformada a Energía Eléctrica, o bien su equivalente en los Paneles Fotovoltaicos que capturan la radiación de los rayos del Sol y la transforman en ese recurso que tanto utilizamos en el hogar.</a:t>
            </a:r>
          </a:p>
          <a:p>
            <a:endParaRPr lang="es-CO" sz="1500" b="1" i="1" dirty="0">
              <a:solidFill>
                <a:schemeClr val="tx1"/>
              </a:solidFill>
            </a:endParaRPr>
          </a:p>
          <a:p>
            <a:r>
              <a:rPr lang="es-CO" sz="1500" b="1" i="1" dirty="0">
                <a:solidFill>
                  <a:schemeClr val="tx1"/>
                </a:solidFill>
              </a:rPr>
              <a:t>Pero la Electricidad no se resume simplemente a este bien aprovechable, sino que está relativo a un análisis Físico y Químico del comportamiento de las distintas sustancias en particular, como también al análisis del comportamiento de las conocidas como Cargas Eléctricas, que consisten en fuerzas que generan una Atracción y Repulsión siendo representadas mediante vectores con sentido y dirección dependiendo el Campo Eléctrico que conformen.</a:t>
            </a:r>
          </a:p>
          <a:p>
            <a:endParaRPr lang="es-CO" sz="1500" b="1" i="1" dirty="0">
              <a:solidFill>
                <a:schemeClr val="tx1"/>
              </a:solidFill>
            </a:endParaRPr>
          </a:p>
          <a:p>
            <a:r>
              <a:rPr lang="es-CO" sz="1500" b="1" i="1" dirty="0">
                <a:solidFill>
                  <a:schemeClr val="tx1"/>
                </a:solidFill>
              </a:rPr>
              <a:t>Una de las cualidades de la presencia de Electricidad en un cuerpo es la formación del denominado Campo Magnético, siendo su variación la causante de la conocida como Corriente Eléctrica, mediante un fenómeno de Magnetismo, que puede generar la realización de un trabajo específico mediante la medición de un Potencial Eléctrico.</a:t>
            </a:r>
          </a:p>
          <a:p>
            <a:pPr marL="0" indent="0">
              <a:buNone/>
            </a:pPr>
            <a:endParaRPr lang="es-CO" dirty="0"/>
          </a:p>
        </p:txBody>
      </p:sp>
      <p:pic>
        <p:nvPicPr>
          <p:cNvPr id="5" name="4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91851333"/>
      </p:ext>
    </p:extLst>
  </p:cSld>
  <p:clrMapOvr>
    <a:masterClrMapping/>
  </p:clrMapOvr>
  <mc:AlternateContent xmlns:mc="http://schemas.openxmlformats.org/markup-compatibility/2006">
    <mc:Choice xmlns:p14="http://schemas.microsoft.com/office/powerpoint/2010/main" Requires="p14">
      <p:transition spd="slow" p14:dur="800" advTm="1735">
        <p:circle/>
        <p:sndAc>
          <p:stSnd>
            <p:snd r:embed="rId4" name="voltage.wav"/>
          </p:stSnd>
        </p:sndAc>
      </p:transition>
    </mc:Choice>
    <mc:Fallback>
      <p:transition spd="slow" advTm="1735">
        <p:circle/>
        <p:sndAc>
          <p:stSnd>
            <p:snd r:embed="rId4"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6" presetClass="exit" presetSubtype="32" fill="hold" nodeType="afterEffect">
                                  <p:stCondLst>
                                    <p:cond delay="0"/>
                                  </p:stCondLst>
                                  <p:childTnLst>
                                    <p:animEffect transition="out" filter="circle(out)">
                                      <p:cBhvr>
                                        <p:cTn id="9" dur="8000"/>
                                        <p:tgtEl>
                                          <p:spTgt spid="3">
                                            <p:txEl>
                                              <p:pRg st="0" end="0"/>
                                            </p:txEl>
                                          </p:spTgt>
                                        </p:tgtEl>
                                      </p:cBhvr>
                                    </p:animEffect>
                                    <p:set>
                                      <p:cBhvr>
                                        <p:cTn id="10" dur="1" fill="hold">
                                          <p:stCondLst>
                                            <p:cond delay="7999"/>
                                          </p:stCondLst>
                                        </p:cTn>
                                        <p:tgtEl>
                                          <p:spTgt spid="3">
                                            <p:txEl>
                                              <p:pRg st="0" end="0"/>
                                            </p:txEl>
                                          </p:spTgt>
                                        </p:tgtEl>
                                        <p:attrNameLst>
                                          <p:attrName>style.visibility</p:attrName>
                                        </p:attrNameLst>
                                      </p:cBhvr>
                                      <p:to>
                                        <p:strVal val="hidden"/>
                                      </p:to>
                                    </p:set>
                                  </p:childTnLst>
                                </p:cTn>
                              </p:par>
                            </p:childTnLst>
                          </p:cTn>
                        </p:par>
                        <p:par>
                          <p:cTn id="11" fill="hold">
                            <p:stCondLst>
                              <p:cond delay="8000"/>
                            </p:stCondLst>
                            <p:childTnLst>
                              <p:par>
                                <p:cTn id="12" presetID="6" presetClass="exit" presetSubtype="32" fill="hold" nodeType="afterEffect">
                                  <p:stCondLst>
                                    <p:cond delay="0"/>
                                  </p:stCondLst>
                                  <p:childTnLst>
                                    <p:animEffect transition="out" filter="circle(out)">
                                      <p:cBhvr>
                                        <p:cTn id="13" dur="8000"/>
                                        <p:tgtEl>
                                          <p:spTgt spid="3">
                                            <p:txEl>
                                              <p:pRg st="2" end="2"/>
                                            </p:txEl>
                                          </p:spTgt>
                                        </p:tgtEl>
                                      </p:cBhvr>
                                    </p:animEffect>
                                    <p:set>
                                      <p:cBhvr>
                                        <p:cTn id="14" dur="1" fill="hold">
                                          <p:stCondLst>
                                            <p:cond delay="7999"/>
                                          </p:stCondLst>
                                        </p:cTn>
                                        <p:tgtEl>
                                          <p:spTgt spid="3">
                                            <p:txEl>
                                              <p:pRg st="2" end="2"/>
                                            </p:txEl>
                                          </p:spTgt>
                                        </p:tgtEl>
                                        <p:attrNameLst>
                                          <p:attrName>style.visibility</p:attrName>
                                        </p:attrNameLst>
                                      </p:cBhvr>
                                      <p:to>
                                        <p:strVal val="hidden"/>
                                      </p:to>
                                    </p:set>
                                  </p:childTnLst>
                                </p:cTn>
                              </p:par>
                            </p:childTnLst>
                          </p:cTn>
                        </p:par>
                        <p:par>
                          <p:cTn id="15" fill="hold">
                            <p:stCondLst>
                              <p:cond delay="16000"/>
                            </p:stCondLst>
                            <p:childTnLst>
                              <p:par>
                                <p:cTn id="16" presetID="6" presetClass="exit" presetSubtype="32" fill="hold" nodeType="afterEffect">
                                  <p:stCondLst>
                                    <p:cond delay="0"/>
                                  </p:stCondLst>
                                  <p:childTnLst>
                                    <p:animEffect transition="out" filter="circle(out)">
                                      <p:cBhvr>
                                        <p:cTn id="17" dur="8000"/>
                                        <p:tgtEl>
                                          <p:spTgt spid="3">
                                            <p:txEl>
                                              <p:pRg st="4" end="4"/>
                                            </p:txEl>
                                          </p:spTgt>
                                        </p:tgtEl>
                                      </p:cBhvr>
                                    </p:animEffect>
                                    <p:set>
                                      <p:cBhvr>
                                        <p:cTn id="18" dur="1" fill="hold">
                                          <p:stCondLst>
                                            <p:cond delay="7999"/>
                                          </p:stCondLst>
                                        </p:cTn>
                                        <p:tgtEl>
                                          <p:spTgt spid="3">
                                            <p:txEl>
                                              <p:pRg st="4" end="4"/>
                                            </p:txEl>
                                          </p:spTgt>
                                        </p:tgtEl>
                                        <p:attrNameLst>
                                          <p:attrName>style.visibility</p:attrName>
                                        </p:attrNameLst>
                                      </p:cBhvr>
                                      <p:to>
                                        <p:strVal val="hidden"/>
                                      </p:to>
                                    </p:set>
                                  </p:childTnLst>
                                </p:cTn>
                              </p:par>
                            </p:childTnLst>
                          </p:cTn>
                        </p:par>
                        <p:par>
                          <p:cTn id="19" fill="hold">
                            <p:stCondLst>
                              <p:cond delay="24000"/>
                            </p:stCondLst>
                            <p:childTnLst>
                              <p:par>
                                <p:cTn id="20" presetID="6" presetClass="exit" presetSubtype="32" fill="hold" nodeType="afterEffect">
                                  <p:stCondLst>
                                    <p:cond delay="0"/>
                                  </p:stCondLst>
                                  <p:childTnLst>
                                    <p:animEffect transition="out" filter="circle(out)">
                                      <p:cBhvr>
                                        <p:cTn id="21" dur="8000"/>
                                        <p:tgtEl>
                                          <p:spTgt spid="3">
                                            <p:txEl>
                                              <p:pRg st="6" end="6"/>
                                            </p:txEl>
                                          </p:spTgt>
                                        </p:tgtEl>
                                      </p:cBhvr>
                                    </p:animEffect>
                                    <p:set>
                                      <p:cBhvr>
                                        <p:cTn id="22" dur="1" fill="hold">
                                          <p:stCondLst>
                                            <p:cond delay="7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74155" y="836712"/>
            <a:ext cx="3812645" cy="2448271"/>
          </a:xfrm>
        </p:spPr>
        <p:txBody>
          <a:bodyPr>
            <a:noAutofit/>
          </a:bodyPr>
          <a:lstStyle/>
          <a:p>
            <a:r>
              <a:rPr lang="es-CO" sz="1800" dirty="0" smtClean="0"/>
              <a:t/>
            </a:r>
            <a:br>
              <a:rPr lang="es-CO" sz="1800" dirty="0" smtClean="0"/>
            </a:br>
            <a:r>
              <a:rPr lang="es-CO" sz="1800" dirty="0"/>
              <a:t/>
            </a:r>
            <a:br>
              <a:rPr lang="es-CO" sz="1800" dirty="0"/>
            </a:br>
            <a:r>
              <a:rPr lang="es-CO" sz="1800" dirty="0" smtClean="0"/>
              <a:t/>
            </a:r>
            <a:br>
              <a:rPr lang="es-CO" sz="1800" dirty="0" smtClean="0"/>
            </a:br>
            <a:r>
              <a:rPr lang="es-CO" sz="1800" dirty="0"/>
              <a:t/>
            </a:r>
            <a:br>
              <a:rPr lang="es-CO" sz="1800" dirty="0"/>
            </a:br>
            <a:r>
              <a:rPr lang="es-CO" sz="1800" dirty="0" smtClean="0"/>
              <a:t/>
            </a:r>
            <a:br>
              <a:rPr lang="es-CO" sz="1800" dirty="0" smtClean="0"/>
            </a:br>
            <a:r>
              <a:rPr lang="es-CO" sz="1800" dirty="0"/>
              <a:t/>
            </a:r>
            <a:br>
              <a:rPr lang="es-CO" sz="1800" dirty="0"/>
            </a:br>
            <a:r>
              <a:rPr lang="es-CO" sz="1800" dirty="0" smtClean="0"/>
              <a:t/>
            </a:r>
            <a:br>
              <a:rPr lang="es-CO" sz="1800" dirty="0" smtClean="0"/>
            </a:br>
            <a:r>
              <a:rPr lang="es-CO" sz="1800" dirty="0"/>
              <a:t/>
            </a:r>
            <a:br>
              <a:rPr lang="es-CO" sz="1800" dirty="0"/>
            </a:br>
            <a:r>
              <a:rPr lang="es-CO" sz="1800" dirty="0" smtClean="0"/>
              <a:t/>
            </a:r>
            <a:br>
              <a:rPr lang="es-CO" sz="1800" dirty="0" smtClean="0"/>
            </a:br>
            <a:r>
              <a:rPr lang="es-CO" sz="1800" b="1" i="1" dirty="0" smtClean="0"/>
              <a:t>CORRIENTE CONTINUA</a:t>
            </a:r>
            <a:r>
              <a:rPr lang="es-CO" sz="800" dirty="0" smtClean="0"/>
              <a:t/>
            </a:r>
            <a:br>
              <a:rPr lang="es-CO" sz="800" dirty="0" smtClean="0"/>
            </a:br>
            <a:r>
              <a:rPr lang="es-CO" sz="1050" b="1" i="1" dirty="0" smtClean="0">
                <a:solidFill>
                  <a:schemeClr val="tx1"/>
                </a:solidFill>
              </a:rPr>
              <a:t>La </a:t>
            </a:r>
            <a:r>
              <a:rPr lang="es-CO" sz="1050" b="1" i="1" dirty="0">
                <a:solidFill>
                  <a:schemeClr val="tx1"/>
                </a:solidFill>
              </a:rPr>
              <a:t>corriente continua la producen las baterías, las pilas y las dinamos. Entre los extremos de cualquiera de estos generadores se genera una tensión constante que no varia con el tiempo. Por ejemplo si la pila es de 12 voltios, todo los receptores que se conecten a la pila estarán siempre a 12 voltios (a no ser que la pila este gastada y tenga menos tensión). Si no tienes claro las magnitudes de tensión e intensidad, te recomendamos que vayas primero al enlace de la parte de abajo sobre las magnitudes eléctricas antes de seguir. </a:t>
            </a:r>
            <a:br>
              <a:rPr lang="es-CO" sz="1050" b="1" i="1" dirty="0">
                <a:solidFill>
                  <a:schemeClr val="tx1"/>
                </a:solidFill>
              </a:rPr>
            </a:br>
            <a:r>
              <a:rPr lang="es-CO" sz="1050" b="1" i="1" dirty="0">
                <a:solidFill>
                  <a:schemeClr val="tx1"/>
                </a:solidFill>
              </a:rPr>
              <a:t/>
            </a:r>
            <a:br>
              <a:rPr lang="es-CO" sz="1050" b="1" i="1" dirty="0">
                <a:solidFill>
                  <a:schemeClr val="tx1"/>
                </a:solidFill>
              </a:rPr>
            </a:br>
            <a:r>
              <a:rPr lang="es-CO" sz="1050" b="1" i="1" dirty="0">
                <a:solidFill>
                  <a:schemeClr val="tx1"/>
                </a:solidFill>
              </a:rPr>
              <a:t>  Además de estar todos los receptores a la tensión de la pila, al conectar el receptor (una lámpara por ejemplo) la corriente que circula por el circuito es siempre constante (mismo número de electrones) , y no varia de dirección de circulación, siempre va en la misma dirección, es por eso que siempre el polo + y el negativo son los mismos.</a:t>
            </a:r>
            <a:r>
              <a:rPr lang="es-CO" sz="1000" dirty="0"/>
              <a:t/>
            </a:r>
            <a:br>
              <a:rPr lang="es-CO" sz="1000" dirty="0"/>
            </a:br>
            <a:r>
              <a:rPr lang="es-CO" sz="800" dirty="0"/>
              <a:t/>
            </a:r>
            <a:br>
              <a:rPr lang="es-CO" sz="800" dirty="0"/>
            </a:br>
            <a:r>
              <a:rPr lang="es-CO" sz="800" dirty="0"/>
              <a:t>  </a:t>
            </a:r>
          </a:p>
        </p:txBody>
      </p:sp>
      <p:sp>
        <p:nvSpPr>
          <p:cNvPr id="3" name="2 Marcador de texto"/>
          <p:cNvSpPr>
            <a:spLocks noGrp="1"/>
          </p:cNvSpPr>
          <p:nvPr>
            <p:ph type="body" sz="half" idx="2"/>
          </p:nvPr>
        </p:nvSpPr>
        <p:spPr>
          <a:xfrm>
            <a:off x="4860032" y="3212976"/>
            <a:ext cx="3818467" cy="2853515"/>
          </a:xfrm>
        </p:spPr>
        <p:txBody>
          <a:bodyPr>
            <a:normAutofit fontScale="77500" lnSpcReduction="20000"/>
          </a:bodyPr>
          <a:lstStyle/>
          <a:p>
            <a:r>
              <a:rPr lang="es-CO" b="1" dirty="0"/>
              <a:t> </a:t>
            </a:r>
            <a:endParaRPr lang="es-CO" b="1" dirty="0" smtClean="0"/>
          </a:p>
          <a:p>
            <a:r>
              <a:rPr lang="es-CO" sz="2900" b="1" i="1" dirty="0" smtClean="0">
                <a:solidFill>
                  <a:schemeClr val="bg1"/>
                </a:solidFill>
              </a:rPr>
              <a:t>CORRIENTE </a:t>
            </a:r>
            <a:r>
              <a:rPr lang="es-CO" sz="2900" b="1" i="1" dirty="0">
                <a:solidFill>
                  <a:schemeClr val="bg1"/>
                </a:solidFill>
              </a:rPr>
              <a:t>ALTERNA</a:t>
            </a:r>
          </a:p>
          <a:p>
            <a:r>
              <a:rPr lang="es-CO" sz="1900" b="1" i="1" dirty="0" smtClean="0">
                <a:solidFill>
                  <a:schemeClr val="tx1"/>
                </a:solidFill>
              </a:rPr>
              <a:t>  </a:t>
            </a:r>
            <a:r>
              <a:rPr lang="es-CO" sz="1600" b="1" i="1" dirty="0">
                <a:solidFill>
                  <a:schemeClr val="tx1"/>
                </a:solidFill>
              </a:rPr>
              <a:t>Este tipo de corriente es producida por los alternadores y es la que se genera en las centrales eléctricas. La corriente que usamos en las viviendas en los enchufes es de este tipo.</a:t>
            </a:r>
          </a:p>
          <a:p>
            <a:endParaRPr lang="es-CO" sz="1600" b="1" i="1" dirty="0">
              <a:solidFill>
                <a:schemeClr val="tx1"/>
              </a:solidFill>
            </a:endParaRPr>
          </a:p>
          <a:p>
            <a:r>
              <a:rPr lang="es-CO" sz="1600" b="1" i="1" dirty="0">
                <a:solidFill>
                  <a:schemeClr val="tx1"/>
                </a:solidFill>
              </a:rPr>
              <a:t>   En este tipo de corriente, la intensidad varia con el tiempo (numero de electrones) y además cambia de sentido de circulación a razón de 50 veces por segundo (frecuencia 50Hz). También la tensión generada entre los dos bornes (polos) varia con el tiempo en forma de onda </a:t>
            </a:r>
            <a:r>
              <a:rPr lang="es-CO" sz="1600" b="1" i="1" dirty="0" err="1">
                <a:solidFill>
                  <a:schemeClr val="tx1"/>
                </a:solidFill>
              </a:rPr>
              <a:t>senoidal</a:t>
            </a:r>
            <a:r>
              <a:rPr lang="es-CO" sz="1600" b="1" i="1" dirty="0">
                <a:solidFill>
                  <a:schemeClr val="tx1"/>
                </a:solidFill>
              </a:rPr>
              <a:t> (ver gráfica), por lo que no es constante. Veamos como es la gráfica de la tensión en corriente alterna.</a:t>
            </a:r>
          </a:p>
        </p:txBody>
      </p:sp>
      <p:pic>
        <p:nvPicPr>
          <p:cNvPr id="5" name="4 Marcador de posición de imagen"/>
          <p:cNvPicPr>
            <a:picLocks noGrp="1" noChangeAspect="1"/>
          </p:cNvPicPr>
          <p:nvPr>
            <p:ph type="pic" idx="1"/>
          </p:nvPr>
        </p:nvPicPr>
        <p:blipFill>
          <a:blip r:embed="rId5">
            <a:extLst>
              <a:ext uri="{28A0092B-C50C-407E-A947-70E740481C1C}">
                <a14:useLocalDpi xmlns:a14="http://schemas.microsoft.com/office/drawing/2010/main" val="0"/>
              </a:ext>
            </a:extLst>
          </a:blip>
          <a:srcRect l="4300" r="4300"/>
          <a:stretch>
            <a:fillRect/>
          </a:stretch>
        </p:blipFill>
        <p:spPr>
          <a:xfrm>
            <a:off x="467544" y="1371600"/>
            <a:ext cx="4104456" cy="3713584"/>
          </a:xfrm>
        </p:spPr>
      </p:pic>
      <p:pic>
        <p:nvPicPr>
          <p:cNvPr id="6" name="5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548000665"/>
      </p:ext>
    </p:extLst>
  </p:cSld>
  <p:clrMapOvr>
    <a:masterClrMapping/>
  </p:clrMapOvr>
  <p:transition spd="slow" advTm="1695">
    <p:pull/>
    <p:sndAc>
      <p:stSnd>
        <p:snd r:embed="rId4" name="voltag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3" presetClass="exit" presetSubtype="32" fill="hold" nodeType="afterEffect">
                                  <p:stCondLst>
                                    <p:cond delay="0"/>
                                  </p:stCondLst>
                                  <p:childTnLst>
                                    <p:anim calcmode="lin" valueType="num">
                                      <p:cBhvr>
                                        <p:cTn id="9" dur="8000"/>
                                        <p:tgtEl>
                                          <p:spTgt spid="3">
                                            <p:txEl>
                                              <p:pRg st="1" end="1"/>
                                            </p:txEl>
                                          </p:spTgt>
                                        </p:tgtEl>
                                        <p:attrNameLst>
                                          <p:attrName>ppt_w</p:attrName>
                                        </p:attrNameLst>
                                      </p:cBhvr>
                                      <p:tavLst>
                                        <p:tav tm="0">
                                          <p:val>
                                            <p:strVal val="ppt_w"/>
                                          </p:val>
                                        </p:tav>
                                        <p:tav tm="100000">
                                          <p:val>
                                            <p:fltVal val="0"/>
                                          </p:val>
                                        </p:tav>
                                      </p:tavLst>
                                    </p:anim>
                                    <p:anim calcmode="lin" valueType="num">
                                      <p:cBhvr>
                                        <p:cTn id="10" dur="8000"/>
                                        <p:tgtEl>
                                          <p:spTgt spid="3">
                                            <p:txEl>
                                              <p:pRg st="1" end="1"/>
                                            </p:txEl>
                                          </p:spTgt>
                                        </p:tgtEl>
                                        <p:attrNameLst>
                                          <p:attrName>ppt_h</p:attrName>
                                        </p:attrNameLst>
                                      </p:cBhvr>
                                      <p:tavLst>
                                        <p:tav tm="0">
                                          <p:val>
                                            <p:strVal val="ppt_h"/>
                                          </p:val>
                                        </p:tav>
                                        <p:tav tm="100000">
                                          <p:val>
                                            <p:fltVal val="0"/>
                                          </p:val>
                                        </p:tav>
                                      </p:tavLst>
                                    </p:anim>
                                    <p:animEffect transition="out" filter="fade">
                                      <p:cBhvr>
                                        <p:cTn id="11" dur="8000"/>
                                        <p:tgtEl>
                                          <p:spTgt spid="3">
                                            <p:txEl>
                                              <p:pRg st="1" end="1"/>
                                            </p:txEl>
                                          </p:spTgt>
                                        </p:tgtEl>
                                      </p:cBhvr>
                                    </p:animEffect>
                                    <p:set>
                                      <p:cBhvr>
                                        <p:cTn id="12" dur="1" fill="hold">
                                          <p:stCondLst>
                                            <p:cond delay="7999"/>
                                          </p:stCondLst>
                                        </p:cTn>
                                        <p:tgtEl>
                                          <p:spTgt spid="3">
                                            <p:txEl>
                                              <p:pRg st="1" end="1"/>
                                            </p:txEl>
                                          </p:spTgt>
                                        </p:tgtEl>
                                        <p:attrNameLst>
                                          <p:attrName>style.visibility</p:attrName>
                                        </p:attrNameLst>
                                      </p:cBhvr>
                                      <p:to>
                                        <p:strVal val="hidden"/>
                                      </p:to>
                                    </p:set>
                                  </p:childTnLst>
                                </p:cTn>
                              </p:par>
                            </p:childTnLst>
                          </p:cTn>
                        </p:par>
                        <p:par>
                          <p:cTn id="13" fill="hold">
                            <p:stCondLst>
                              <p:cond delay="8000"/>
                            </p:stCondLst>
                            <p:childTnLst>
                              <p:par>
                                <p:cTn id="14" presetID="53" presetClass="exit" presetSubtype="32" fill="hold" nodeType="afterEffect">
                                  <p:stCondLst>
                                    <p:cond delay="0"/>
                                  </p:stCondLst>
                                  <p:childTnLst>
                                    <p:anim calcmode="lin" valueType="num">
                                      <p:cBhvr>
                                        <p:cTn id="15" dur="8000"/>
                                        <p:tgtEl>
                                          <p:spTgt spid="3">
                                            <p:txEl>
                                              <p:pRg st="2" end="2"/>
                                            </p:txEl>
                                          </p:spTgt>
                                        </p:tgtEl>
                                        <p:attrNameLst>
                                          <p:attrName>ppt_w</p:attrName>
                                        </p:attrNameLst>
                                      </p:cBhvr>
                                      <p:tavLst>
                                        <p:tav tm="0">
                                          <p:val>
                                            <p:strVal val="ppt_w"/>
                                          </p:val>
                                        </p:tav>
                                        <p:tav tm="100000">
                                          <p:val>
                                            <p:fltVal val="0"/>
                                          </p:val>
                                        </p:tav>
                                      </p:tavLst>
                                    </p:anim>
                                    <p:anim calcmode="lin" valueType="num">
                                      <p:cBhvr>
                                        <p:cTn id="16" dur="8000"/>
                                        <p:tgtEl>
                                          <p:spTgt spid="3">
                                            <p:txEl>
                                              <p:pRg st="2" end="2"/>
                                            </p:txEl>
                                          </p:spTgt>
                                        </p:tgtEl>
                                        <p:attrNameLst>
                                          <p:attrName>ppt_h</p:attrName>
                                        </p:attrNameLst>
                                      </p:cBhvr>
                                      <p:tavLst>
                                        <p:tav tm="0">
                                          <p:val>
                                            <p:strVal val="ppt_h"/>
                                          </p:val>
                                        </p:tav>
                                        <p:tav tm="100000">
                                          <p:val>
                                            <p:fltVal val="0"/>
                                          </p:val>
                                        </p:tav>
                                      </p:tavLst>
                                    </p:anim>
                                    <p:animEffect transition="out" filter="fade">
                                      <p:cBhvr>
                                        <p:cTn id="17" dur="8000"/>
                                        <p:tgtEl>
                                          <p:spTgt spid="3">
                                            <p:txEl>
                                              <p:pRg st="2" end="2"/>
                                            </p:txEl>
                                          </p:spTgt>
                                        </p:tgtEl>
                                      </p:cBhvr>
                                    </p:animEffect>
                                    <p:set>
                                      <p:cBhvr>
                                        <p:cTn id="18" dur="1" fill="hold">
                                          <p:stCondLst>
                                            <p:cond delay="7999"/>
                                          </p:stCondLst>
                                        </p:cTn>
                                        <p:tgtEl>
                                          <p:spTgt spid="3">
                                            <p:txEl>
                                              <p:pRg st="2" end="2"/>
                                            </p:txEl>
                                          </p:spTgt>
                                        </p:tgtEl>
                                        <p:attrNameLst>
                                          <p:attrName>style.visibility</p:attrName>
                                        </p:attrNameLst>
                                      </p:cBhvr>
                                      <p:to>
                                        <p:strVal val="hidden"/>
                                      </p:to>
                                    </p:set>
                                  </p:childTnLst>
                                </p:cTn>
                              </p:par>
                            </p:childTnLst>
                          </p:cTn>
                        </p:par>
                        <p:par>
                          <p:cTn id="19" fill="hold">
                            <p:stCondLst>
                              <p:cond delay="16000"/>
                            </p:stCondLst>
                            <p:childTnLst>
                              <p:par>
                                <p:cTn id="20" presetID="53" presetClass="exit" presetSubtype="32" fill="hold" nodeType="afterEffect">
                                  <p:stCondLst>
                                    <p:cond delay="0"/>
                                  </p:stCondLst>
                                  <p:childTnLst>
                                    <p:anim calcmode="lin" valueType="num">
                                      <p:cBhvr>
                                        <p:cTn id="21" dur="8000"/>
                                        <p:tgtEl>
                                          <p:spTgt spid="3">
                                            <p:txEl>
                                              <p:pRg st="4" end="4"/>
                                            </p:txEl>
                                          </p:spTgt>
                                        </p:tgtEl>
                                        <p:attrNameLst>
                                          <p:attrName>ppt_w</p:attrName>
                                        </p:attrNameLst>
                                      </p:cBhvr>
                                      <p:tavLst>
                                        <p:tav tm="0">
                                          <p:val>
                                            <p:strVal val="ppt_w"/>
                                          </p:val>
                                        </p:tav>
                                        <p:tav tm="100000">
                                          <p:val>
                                            <p:fltVal val="0"/>
                                          </p:val>
                                        </p:tav>
                                      </p:tavLst>
                                    </p:anim>
                                    <p:anim calcmode="lin" valueType="num">
                                      <p:cBhvr>
                                        <p:cTn id="22" dur="8000"/>
                                        <p:tgtEl>
                                          <p:spTgt spid="3">
                                            <p:txEl>
                                              <p:pRg st="4" end="4"/>
                                            </p:txEl>
                                          </p:spTgt>
                                        </p:tgtEl>
                                        <p:attrNameLst>
                                          <p:attrName>ppt_h</p:attrName>
                                        </p:attrNameLst>
                                      </p:cBhvr>
                                      <p:tavLst>
                                        <p:tav tm="0">
                                          <p:val>
                                            <p:strVal val="ppt_h"/>
                                          </p:val>
                                        </p:tav>
                                        <p:tav tm="100000">
                                          <p:val>
                                            <p:fltVal val="0"/>
                                          </p:val>
                                        </p:tav>
                                      </p:tavLst>
                                    </p:anim>
                                    <p:animEffect transition="out" filter="fade">
                                      <p:cBhvr>
                                        <p:cTn id="23" dur="8000"/>
                                        <p:tgtEl>
                                          <p:spTgt spid="3">
                                            <p:txEl>
                                              <p:pRg st="4" end="4"/>
                                            </p:txEl>
                                          </p:spTgt>
                                        </p:tgtEl>
                                      </p:cBhvr>
                                    </p:animEffect>
                                    <p:set>
                                      <p:cBhvr>
                                        <p:cTn id="24" dur="1" fill="hold">
                                          <p:stCondLst>
                                            <p:cond delay="7999"/>
                                          </p:stCondLst>
                                        </p:cTn>
                                        <p:tgtEl>
                                          <p:spTgt spid="3">
                                            <p:txEl>
                                              <p:pRg st="4" end="4"/>
                                            </p:txEl>
                                          </p:spTgt>
                                        </p:tgtEl>
                                        <p:attrNameLst>
                                          <p:attrName>style.visibility</p:attrName>
                                        </p:attrNameLst>
                                      </p:cBhvr>
                                      <p:to>
                                        <p:strVal val="hidden"/>
                                      </p:to>
                                    </p:set>
                                  </p:childTnLst>
                                </p:cTn>
                              </p:par>
                            </p:childTnLst>
                          </p:cTn>
                        </p:par>
                        <p:par>
                          <p:cTn id="25" fill="hold">
                            <p:stCondLst>
                              <p:cond delay="24000"/>
                            </p:stCondLst>
                            <p:childTnLst>
                              <p:par>
                                <p:cTn id="26" presetID="16" presetClass="entr" presetSubtype="21"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8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4"/>
</p:tagLst>
</file>

<file path=ppt/tags/tag2.xml><?xml version="1.0" encoding="utf-8"?>
<p:tagLst xmlns:a="http://schemas.openxmlformats.org/drawingml/2006/main" xmlns:r="http://schemas.openxmlformats.org/officeDocument/2006/relationships" xmlns:p="http://schemas.openxmlformats.org/presentationml/2006/main">
  <p:tag name="TIMING"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81</TotalTime>
  <Words>719</Words>
  <Application>Microsoft Office PowerPoint</Application>
  <PresentationFormat>Presentación en pantalla (4:3)</PresentationFormat>
  <Paragraphs>35</Paragraphs>
  <Slides>5</Slides>
  <Notes>0</Notes>
  <HiddenSlides>0</HiddenSlides>
  <MMClips>5</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Forma de onda</vt:lpstr>
      <vt:lpstr>La electricidad </vt:lpstr>
      <vt:lpstr>Clases de electricidad </vt:lpstr>
      <vt:lpstr>Conductores y aislantes de electricidad</vt:lpstr>
      <vt:lpstr>Importancia de la Electricidad</vt:lpstr>
      <vt:lpstr>         CORRIENTE CONTINUA La corriente continua la producen las baterías, las pilas y las dinamos. Entre los extremos de cualquiera de estos generadores se genera una tensión constante que no varia con el tiempo. Por ejemplo si la pila es de 12 voltios, todo los receptores que se conecten a la pila estarán siempre a 12 voltios (a no ser que la pila este gastada y tenga menos tensión). Si no tienes claro las magnitudes de tensión e intensidad, te recomendamos que vayas primero al enlace de la parte de abajo sobre las magnitudes eléctricas antes de seguir.     Además de estar todos los receptores a la tensión de la pila, al conectar el receptor (una lámpara por ejemplo) la corriente que circula por el circuito es siempre constante (mismo número de electrones) , y no varia de dirección de circulación, siempre va en la misma dirección, es por eso que siempre el polo + y el negativo son los mismos.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electricidad</dc:title>
  <dc:creator>pc 4}</dc:creator>
  <cp:lastModifiedBy>pc 4}</cp:lastModifiedBy>
  <cp:revision>8</cp:revision>
  <dcterms:created xsi:type="dcterms:W3CDTF">2016-04-04T04:29:39Z</dcterms:created>
  <dcterms:modified xsi:type="dcterms:W3CDTF">2016-04-04T05:51:09Z</dcterms:modified>
</cp:coreProperties>
</file>